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315" r:id="rId5"/>
    <p:sldId id="330" r:id="rId6"/>
    <p:sldId id="331" r:id="rId7"/>
    <p:sldId id="334" r:id="rId8"/>
    <p:sldId id="335" r:id="rId9"/>
    <p:sldId id="327" r:id="rId1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401">
          <p15:clr>
            <a:srgbClr val="A4A3A4"/>
          </p15:clr>
        </p15:guide>
        <p15:guide id="2" orient="horz" pos="4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7B7C7E"/>
    <a:srgbClr val="7F7F7F"/>
    <a:srgbClr val="C7C7C7"/>
    <a:srgbClr val="636462"/>
    <a:srgbClr val="C00000"/>
    <a:srgbClr val="932338"/>
    <a:srgbClr val="CC2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6266" autoAdjust="0"/>
  </p:normalViewPr>
  <p:slideViewPr>
    <p:cSldViewPr snapToGrid="0" showGuides="1">
      <p:cViewPr varScale="1">
        <p:scale>
          <a:sx n="105" d="100"/>
          <a:sy n="105" d="100"/>
        </p:scale>
        <p:origin x="120" y="78"/>
      </p:cViewPr>
      <p:guideLst>
        <p:guide pos="7401"/>
        <p:guide orient="horz" pos="41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5F835E2-227D-43BA-B3A5-E9E433264387}" type="datetimeFigureOut">
              <a:rPr lang="en-US"/>
              <a:pPr>
                <a:defRPr/>
              </a:pPr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5F5882C-B867-4FE7-97C9-87FBF93DC80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F5882C-B867-4FE7-97C9-87FBF93DC80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2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1070" y="2621956"/>
            <a:ext cx="9818337" cy="2782819"/>
          </a:xfrm>
          <a:effectLst/>
        </p:spPr>
        <p:txBody>
          <a:bodyPr lIns="0" tIns="0" rIns="0" bIns="0" anchor="ctr">
            <a:normAutofit/>
          </a:bodyPr>
          <a:lstStyle>
            <a:lvl1pPr>
              <a:lnSpc>
                <a:spcPts val="3600"/>
              </a:lnSpc>
              <a:defRPr sz="3400" b="0" cap="none">
                <a:solidFill>
                  <a:srgbClr val="C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it-IT" dirty="0"/>
              <a:t>FARE CLIC PER MODIFICARE LO STILE DEL TITOLO DELLO SCHEMA FARE CLIC PER MODIFICARE LO STILE DEL TITOLO DELLO SCHEMA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84" y="6495314"/>
            <a:ext cx="7481115" cy="17953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400"/>
              </a:lnSpc>
              <a:spcAft>
                <a:spcPts val="200"/>
              </a:spcAft>
              <a:buNone/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71492F8-659D-4E4C-A49D-B7C56753911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9185" y="1287956"/>
            <a:ext cx="3689746" cy="216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500"/>
              </a:lnSpc>
              <a:spcAft>
                <a:spcPts val="600"/>
              </a:spcAft>
              <a:buNone/>
              <a:def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9184" y="1522956"/>
            <a:ext cx="3689747" cy="1080000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rgbClr val="636462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84E50FF-EF10-4A0E-8686-237E66B249C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9184" y="6297672"/>
            <a:ext cx="7481115" cy="18851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400"/>
              </a:lnSpc>
              <a:spcAft>
                <a:spcPts val="200"/>
              </a:spcAft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A8FC9CB7-7D84-419A-988C-7B8817E18EDB}"/>
              </a:ext>
            </a:extLst>
          </p:cNvPr>
          <p:cNvSpPr/>
          <p:nvPr userDrawn="1"/>
        </p:nvSpPr>
        <p:spPr>
          <a:xfrm>
            <a:off x="463550" y="0"/>
            <a:ext cx="3708400" cy="1089025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57BA760-D00A-4F5B-B978-07F3F810367F}"/>
              </a:ext>
            </a:extLst>
          </p:cNvPr>
          <p:cNvSpPr/>
          <p:nvPr userDrawn="1"/>
        </p:nvSpPr>
        <p:spPr>
          <a:xfrm>
            <a:off x="4251325" y="0"/>
            <a:ext cx="3706813" cy="1089025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821E4C3A-67D5-4B9E-B373-7B560EA0839E}"/>
              </a:ext>
            </a:extLst>
          </p:cNvPr>
          <p:cNvSpPr/>
          <p:nvPr userDrawn="1"/>
        </p:nvSpPr>
        <p:spPr>
          <a:xfrm>
            <a:off x="8037513" y="0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7" name="Immagine 6" descr="Immagine che contiene testo, Carattere, Elementi grafici, schermata&#10;&#10;Il contenuto generato dall'IA potrebbe non essere corretto.">
            <a:extLst>
              <a:ext uri="{FF2B5EF4-FFF2-40B4-BE49-F238E27FC236}">
                <a16:creationId xmlns:a16="http://schemas.microsoft.com/office/drawing/2014/main" id="{1710CE09-7435-0015-55B9-3FF2180A1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85913" y="389706"/>
            <a:ext cx="3260034" cy="78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98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8" userDrawn="1">
          <p15:clr>
            <a:srgbClr val="FBAE40"/>
          </p15:clr>
        </p15:guide>
        <p15:guide id="2" pos="74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immagini affian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C2F57ACB-1A9A-42A2-B0B9-3C24FCCE916F}"/>
              </a:ext>
            </a:extLst>
          </p:cNvPr>
          <p:cNvSpPr/>
          <p:nvPr userDrawn="1"/>
        </p:nvSpPr>
        <p:spPr>
          <a:xfrm>
            <a:off x="471488" y="1571124"/>
            <a:ext cx="5472112" cy="43920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0C542E8-A419-4B8E-8AE4-1D0DC75ADF2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2922" y="1691683"/>
            <a:ext cx="5304733" cy="38737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3F3446B5-6360-4947-B444-A1DBFD65527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2922" y="2172243"/>
            <a:ext cx="5304733" cy="366873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D17306DB-EF2B-46DB-BE4C-67BA4581EC8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27663729-5A18-460D-BCC5-1C121255BEC2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88AE038F-3265-4340-AFAF-203DBF97366C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ABB3C7F1-D02D-4858-A51B-B1211EF06EF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469" y="6405108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2E11952F-B65E-4BC4-A306-BA5F2E5E1051}"/>
              </a:ext>
            </a:extLst>
          </p:cNvPr>
          <p:cNvSpPr/>
          <p:nvPr userDrawn="1"/>
        </p:nvSpPr>
        <p:spPr>
          <a:xfrm>
            <a:off x="6256216" y="1557338"/>
            <a:ext cx="5472000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10FF5994-804D-479E-8547-F402AE8DD1D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376432" y="1684420"/>
            <a:ext cx="5231635" cy="457200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4C0547B4-6D28-4C23-830C-984AB52D9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6432" y="2220577"/>
            <a:ext cx="5231636" cy="362039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2466F69-8356-B41B-0406-E284E48CF3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3" name="Immagine 2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6DEA51D6-893E-B2BC-DE42-603CDCDC4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20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dascalia+grafico o tavol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11283042" cy="662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86" y="2319687"/>
            <a:ext cx="11283042" cy="3630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6897485-CF07-4D6A-ABB8-A29D7DC57109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BC91E05A-8494-49B6-B257-61F68DA8B315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22199A7-2A62-43D5-872A-CD0B9A3D6E61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B2ED1D9-25D5-4BB7-87C2-D519D93363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B861223-9F8E-09E0-9481-936628260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5" name="Immagine 4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37EA5E76-BCF8-5F5C-FF0C-BE96F163BC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4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76CEDB-6160-4575-AAD8-45EA5C0ED5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1D855FA-217F-D48A-30E1-FBEEA45060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3" name="Immagine 2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13E150BE-24FC-53AC-C6BE-E67992381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n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786" y="1796902"/>
            <a:ext cx="11283042" cy="1839433"/>
          </a:xfrm>
          <a:effectLst/>
        </p:spPr>
        <p:txBody>
          <a:bodyPr anchor="ctr">
            <a:noAutofit/>
          </a:bodyPr>
          <a:lstStyle>
            <a:lvl1pPr algn="ctr">
              <a:defRPr sz="7000" b="0" cap="none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5894EA2-4831-F84E-BBDE-8E89A3516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6093" y="3683529"/>
            <a:ext cx="5624623" cy="423612"/>
          </a:xfrm>
        </p:spPr>
        <p:txBody>
          <a:bodyPr spcCol="360000" anchor="ctr">
            <a:noAutofit/>
          </a:bodyPr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2837C0E-8F15-489B-800B-6F1CBBB23F06}"/>
              </a:ext>
            </a:extLst>
          </p:cNvPr>
          <p:cNvSpPr/>
          <p:nvPr userDrawn="1"/>
        </p:nvSpPr>
        <p:spPr>
          <a:xfrm>
            <a:off x="463550" y="5773825"/>
            <a:ext cx="3708400" cy="1089025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1C3885B9-D4F0-42E8-A6EE-EB419237E845}"/>
              </a:ext>
            </a:extLst>
          </p:cNvPr>
          <p:cNvSpPr/>
          <p:nvPr userDrawn="1"/>
        </p:nvSpPr>
        <p:spPr>
          <a:xfrm>
            <a:off x="4251325" y="5773825"/>
            <a:ext cx="3706813" cy="1089025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4CD4512-1FFA-4544-ACEE-31F0A9CA9D05}"/>
              </a:ext>
            </a:extLst>
          </p:cNvPr>
          <p:cNvSpPr/>
          <p:nvPr userDrawn="1"/>
        </p:nvSpPr>
        <p:spPr>
          <a:xfrm>
            <a:off x="8037513" y="6790850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6" name="Immagine 5" descr="Immagine che contiene testo, Carattere, Elementi grafici, schermata&#10;&#10;Il contenuto generato dall'IA potrebbe non essere corretto.">
            <a:extLst>
              <a:ext uri="{FF2B5EF4-FFF2-40B4-BE49-F238E27FC236}">
                <a16:creationId xmlns:a16="http://schemas.microsoft.com/office/drawing/2014/main" id="{1643013D-E906-6656-1126-4D12088C4D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85913" y="5763340"/>
            <a:ext cx="3260034" cy="78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9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o elenco punt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201" y="1557338"/>
            <a:ext cx="11264002" cy="4481153"/>
          </a:xfrm>
        </p:spPr>
        <p:txBody>
          <a:bodyPr lIns="0" tIns="0" rIns="0" bIns="0">
            <a:noAutofit/>
          </a:bodyPr>
          <a:lstStyle>
            <a:lvl1pPr marL="285750" indent="-285750">
              <a:spcAft>
                <a:spcPts val="1800"/>
              </a:spcAft>
              <a:buSzPct val="120000"/>
              <a:buFont typeface="Courier New" panose="02070309020205020404" pitchFamily="49" charset="0"/>
              <a:buChar char="o"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2053620-96AC-EF47-823B-D2E90BBCE5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4E3F12-6C4D-C642-90EC-9F9AE3161A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6BE73488-10D2-46C5-8886-B5262B4036E9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DFCC48B-BCC3-4AAB-8EE4-592BE912D5A8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2EE5703-F2FA-4A41-8927-030A564B0F80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F2B3A94E-85E7-2B44-A1D1-FE37FB4FE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54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8" userDrawn="1">
          <p15:clr>
            <a:srgbClr val="FBAE40"/>
          </p15:clr>
        </p15:guide>
        <p15:guide id="2" pos="628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201" y="1557338"/>
            <a:ext cx="11264002" cy="447252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6F2967F-3AC1-482F-9FA1-FB5058EE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BB147208-B303-4867-B415-427BFDB712A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3AC1916D-DE81-4DEB-837D-9B1EBBEBAB9E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A5C2815-3F5D-4F03-A9B8-AD61D140AB8F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98E623A-5D96-4DDD-91E6-E567C5082E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494D03C-9BCE-C80C-71B4-285B81EF23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4F5D321A-0156-8161-6531-3C8069F2C5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28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11276765" cy="4472526"/>
          </a:xfrm>
        </p:spPr>
        <p:txBody>
          <a:bodyPr lIns="0" tIns="0" rIns="0" bIns="0" numCol="2" spcCol="54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85F80FCE-DB62-4AE9-8E37-C5ECE83CEA2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5337BA55-D4F4-482D-9902-A7DF343CF4BD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1E77F523-A47D-4ED1-A730-DF5462674088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8ED1510-B77E-4E58-8FB2-F06301CA4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10E0DA1-44D3-0BB7-36D9-84EB6EF6F7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76EBC54B-0173-1CC6-1A4E-BD4EF0D943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88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7" y="1557337"/>
            <a:ext cx="11269308" cy="4392613"/>
          </a:xfrm>
        </p:spPr>
        <p:txBody>
          <a:bodyPr lIns="0" tIns="0" rIns="0" bIns="0" numCol="3" spcCol="432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97EA33F-8FE6-43F7-B87B-F8A75881DC82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4457ED34-8FD7-4334-B58D-DE5268F487BB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DE95361B-2753-4630-8435-D8D6DFA2E2B3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FD83117-18D4-4F50-B150-B24C3ADCCA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EC4D9A6-504D-7379-4343-200BEF907F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043C79BF-5EAF-0385-9AF5-E339912C6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07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grafico picc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8081963" y="1557338"/>
            <a:ext cx="3653783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519" y="1557338"/>
            <a:ext cx="7305513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FE997AC-2DEF-4982-9219-0DE8E80C2C1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162224" y="1696688"/>
            <a:ext cx="3492000" cy="45720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014FC49-70B3-48C6-AAEA-1B6DEB762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2222" y="2261938"/>
            <a:ext cx="3492000" cy="360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FF0EAD9-FB2A-4B10-AC7E-2867676F5114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DE85F56-C820-4265-A4F2-F29B8154D702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6D6C4BEC-89CF-43B7-9CD5-49EE71B27928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8756CF5-11CA-40E9-BF7A-4F15C16E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8F075AE-6E1D-8AEE-0905-6E6EE965AC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68E21944-43E2-747D-0D0C-9DD411C73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17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piccolo+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4251325" y="1557338"/>
            <a:ext cx="7485063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895" y="1557338"/>
            <a:ext cx="3528947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0E25EF9-674A-4A68-B7E8-41ACE37CAFA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366950" y="1679423"/>
            <a:ext cx="7253812" cy="4573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BCFAF2C-DE26-450A-8C7B-A22A26FF4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6949" y="2165685"/>
            <a:ext cx="7253813" cy="370416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D9D4E6DC-14B8-4843-AA1D-57AA39AE5B3E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1CC3821-0B1E-41AB-852F-4CB74E2EA3CC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5FDA81B-88AF-4AF4-8B43-18134CE8E446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6C03E07E-3B47-479C-ADF1-A58628B5A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D98F8D3-66E7-5643-9610-130484BB1A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793D4337-B52E-D2D5-F1F7-4DA4DFC01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56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+ colonna libera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473075" y="1557338"/>
            <a:ext cx="7485063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439" y="1560749"/>
            <a:ext cx="3528947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0E25EF9-674A-4A68-B7E8-41ACE37CAFA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588700" y="1679423"/>
            <a:ext cx="7253812" cy="4573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BCFAF2C-DE26-450A-8C7B-A22A26FF4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699" y="2165685"/>
            <a:ext cx="7253813" cy="370416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D9D4E6DC-14B8-4843-AA1D-57AA39AE5B3E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1CC3821-0B1E-41AB-852F-4CB74E2EA3CC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75FDA81B-88AF-4AF4-8B43-18134CE8E446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B3668A3-50F9-4865-BCB1-15BD808B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C00C440-75B8-4744-4425-F6F8976242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520F26AE-4D97-8AE7-5399-D2E69FBDA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04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testo+metà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FFAF148-8C21-EB4F-9093-19ADD1A51882}"/>
              </a:ext>
            </a:extLst>
          </p:cNvPr>
          <p:cNvSpPr/>
          <p:nvPr userDrawn="1"/>
        </p:nvSpPr>
        <p:spPr>
          <a:xfrm>
            <a:off x="6256216" y="1557338"/>
            <a:ext cx="5472000" cy="43926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86" y="1557338"/>
            <a:ext cx="5472000" cy="4392612"/>
          </a:xfrm>
        </p:spPr>
        <p:txBody>
          <a:bodyPr lIns="0" tIns="0" rIns="0" bIns="0" spcCol="36000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BE1843A-CB5F-4920-B032-23C22AAE931F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376432" y="1684420"/>
            <a:ext cx="5231635" cy="457200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rgbClr val="CC2A2A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22E57A97-B19C-4884-84CD-94CF8F624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6432" y="2220577"/>
            <a:ext cx="5231636" cy="362039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BDED907-CBCE-4C48-8974-1732296AB56B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F1D4BD23-7064-4A1A-B3B8-22936DC971AB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45DD4428-CB25-4CE0-B3BD-9E45A9B024CE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EB9757BE-24B5-4D77-9B24-FA598161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672B4-73ED-0645-AF4D-5916A1BEE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 baseline="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89C3BF1-EB92-295B-7684-D037DED42C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&#10;&#10;Il contenuto generato dall'IA potrebbe non essere corretto.">
            <a:extLst>
              <a:ext uri="{FF2B5EF4-FFF2-40B4-BE49-F238E27FC236}">
                <a16:creationId xmlns:a16="http://schemas.microsoft.com/office/drawing/2014/main" id="{F458E70E-4B1A-BC5F-E9CC-A2AF7759D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47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08000" y="939800"/>
            <a:ext cx="11204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2103438"/>
            <a:ext cx="1120457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20" r:id="rId8"/>
    <p:sldLayoutId id="2147483714" r:id="rId9"/>
    <p:sldLayoutId id="2147483716" r:id="rId10"/>
    <p:sldLayoutId id="2147483715" r:id="rId11"/>
    <p:sldLayoutId id="2147483717" r:id="rId12"/>
    <p:sldLayoutId id="2147483718" r:id="rId13"/>
  </p:sldLayoutIdLst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Arial" panose="020B0604020202020204" pitchFamily="34" charset="0"/>
          <a:cs typeface="Arial" panose="020B0604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rtl="0" eaLnBrk="1" fontAlgn="t" hangingPunct="1">
        <a:spcBef>
          <a:spcPct val="0"/>
        </a:spcBef>
        <a:spcAft>
          <a:spcPts val="1200"/>
        </a:spcAft>
        <a:buClr>
          <a:srgbClr val="CC2A2A"/>
        </a:buClr>
        <a:buSzPct val="100000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23850" algn="l" defTabSz="457200" rtl="0" eaLnBrk="1" fontAlgn="base" hangingPunct="1">
        <a:spcBef>
          <a:spcPct val="20000"/>
        </a:spcBef>
        <a:spcAft>
          <a:spcPts val="600"/>
        </a:spcAft>
        <a:buClr>
          <a:srgbClr val="CC2A2A"/>
        </a:buClr>
        <a:buSzPct val="100000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8650" algn="l" defTabSz="457200" rtl="0" eaLnBrk="1" fontAlgn="base" hangingPunct="1">
        <a:spcBef>
          <a:spcPct val="20000"/>
        </a:spcBef>
        <a:spcAft>
          <a:spcPts val="600"/>
        </a:spcAft>
        <a:buClr>
          <a:srgbClr val="CC2A2A"/>
        </a:buClr>
        <a:buSzPct val="100000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06475" algn="l" defTabSz="457200" rtl="0" eaLnBrk="1" fontAlgn="base" hangingPunct="1">
        <a:spcBef>
          <a:spcPct val="20000"/>
        </a:spcBef>
        <a:spcAft>
          <a:spcPts val="600"/>
        </a:spcAft>
        <a:buClr>
          <a:srgbClr val="CC2A2A"/>
        </a:buClr>
        <a:buSzPct val="100000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66838" algn="l" defTabSz="457200" rtl="0" eaLnBrk="1" fontAlgn="base" hangingPunct="1">
        <a:spcBef>
          <a:spcPct val="20000"/>
        </a:spcBef>
        <a:spcAft>
          <a:spcPts val="600"/>
        </a:spcAft>
        <a:buClr>
          <a:srgbClr val="CC2A2A"/>
        </a:buClr>
        <a:buSzPct val="100000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0BFAD7-8051-44E7-952E-F8647A1CB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070" y="2621957"/>
            <a:ext cx="9818337" cy="2068378"/>
          </a:xfrm>
        </p:spPr>
        <p:txBody>
          <a:bodyPr>
            <a:noAutofit/>
          </a:bodyPr>
          <a:lstStyle/>
          <a:p>
            <a:pPr algn="ctr"/>
            <a:r>
              <a:rPr lang="it-IT" sz="4400" dirty="0"/>
              <a:t/>
            </a:r>
            <a:br>
              <a:rPr lang="it-IT" sz="4400" dirty="0"/>
            </a:br>
            <a:r>
              <a:rPr lang="en-GB" sz="4400" dirty="0"/>
              <a:t>Scene-setting of Webinar </a:t>
            </a:r>
            <a:r>
              <a:rPr lang="en-GB" sz="4400" dirty="0" smtClean="0"/>
              <a:t>1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4400" dirty="0"/>
              <a:t> </a:t>
            </a:r>
            <a:br>
              <a:rPr lang="en-GB" sz="4400" dirty="0"/>
            </a:br>
            <a:endParaRPr lang="it-IT" sz="44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353B436-6816-4A46-BDBE-42E64EB27CB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528352" y="1366971"/>
            <a:ext cx="9818337" cy="1080000"/>
          </a:xfrm>
        </p:spPr>
        <p:txBody>
          <a:bodyPr/>
          <a:lstStyle/>
          <a:p>
            <a:r>
              <a:rPr lang="en-GB" b="1" dirty="0"/>
              <a:t>Using Large Cases Units and global co‑operation between NSIs </a:t>
            </a:r>
          </a:p>
          <a:p>
            <a:r>
              <a:rPr lang="en-GB" b="1" dirty="0"/>
              <a:t>to respond to globalisation challenges  </a:t>
            </a:r>
          </a:p>
          <a:p>
            <a:endParaRPr lang="en-GB" b="1" dirty="0"/>
          </a:p>
          <a:p>
            <a:r>
              <a:rPr lang="en-GB" b="1" dirty="0"/>
              <a:t> </a:t>
            </a:r>
            <a:endParaRPr lang="it-IT" b="1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D87B255-EFEE-4DEF-9FE3-EB483176489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763793" y="5529432"/>
            <a:ext cx="8998772" cy="1599156"/>
          </a:xfrm>
        </p:spPr>
        <p:txBody>
          <a:bodyPr/>
          <a:lstStyle/>
          <a:p>
            <a:r>
              <a:rPr lang="it-IT" sz="2000" b="1" dirty="0">
                <a:solidFill>
                  <a:srgbClr val="636462"/>
                </a:solidFill>
              </a:rPr>
              <a:t>STEFANO MENGHINELLO</a:t>
            </a:r>
          </a:p>
          <a:p>
            <a:endParaRPr lang="it-IT" sz="2000" b="1" dirty="0">
              <a:solidFill>
                <a:srgbClr val="636462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636462"/>
                </a:solidFill>
              </a:rPr>
              <a:t>Director, Department for Economic and Environmental Statistics and National Accounts, 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636462"/>
                </a:solidFill>
              </a:rPr>
              <a:t>Istituto Nazionale di Statistica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636462"/>
                </a:solidFill>
              </a:rPr>
              <a:t>ITALY </a:t>
            </a:r>
            <a:endParaRPr lang="it-IT" sz="2000" b="1" dirty="0">
              <a:solidFill>
                <a:srgbClr val="636462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07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FE778A3C-3DEA-CD0F-23EA-82E2378B62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ABC10C7-DAE9-748F-0573-D29D7C93DD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0" name="Titolo 2">
            <a:extLst>
              <a:ext uri="{FF2B5EF4-FFF2-40B4-BE49-F238E27FC236}">
                <a16:creationId xmlns:a16="http://schemas.microsoft.com/office/drawing/2014/main" id="{F06C2A17-3200-FE2F-D152-0C45C21E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03238"/>
            <a:ext cx="11269662" cy="384175"/>
          </a:xfrm>
        </p:spPr>
        <p:txBody>
          <a:bodyPr wrap="square" anchor="b">
            <a:normAutofit/>
          </a:bodyPr>
          <a:lstStyle/>
          <a:p>
            <a:r>
              <a:rPr lang="it-IT" altLang="it-IT" dirty="0"/>
              <a:t>Some insights from the </a:t>
            </a:r>
            <a:r>
              <a:rPr lang="it-IT" altLang="it-IT" dirty="0" err="1"/>
              <a:t>MNEs</a:t>
            </a:r>
            <a:r>
              <a:rPr lang="it-IT" altLang="it-IT" dirty="0"/>
              <a:t> history and literature</a:t>
            </a: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1738A9C-30ED-F4E0-3EB2-9DF90AB8A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50" y="2273296"/>
            <a:ext cx="5230821" cy="188992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FE9B571-AE3A-4315-B192-4384E807B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623" y="4356844"/>
            <a:ext cx="2481109" cy="181311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FA7B6F4-5CD8-5394-86D2-FC5D3EFE7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68" y="1232246"/>
            <a:ext cx="5966014" cy="104104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9208FAE-7C57-9ECE-1815-7416ED17A846}"/>
              </a:ext>
            </a:extLst>
          </p:cNvPr>
          <p:cNvSpPr txBox="1"/>
          <p:nvPr/>
        </p:nvSpPr>
        <p:spPr>
          <a:xfrm>
            <a:off x="6199078" y="3025591"/>
            <a:ext cx="56477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Arial Narrow" panose="020B0606020202030204" pitchFamily="34" charset="0"/>
              </a:rPr>
              <a:t>Stephen Hymer’s seminal paper </a:t>
            </a:r>
            <a:r>
              <a:rPr lang="en-GB" sz="2000" dirty="0">
                <a:latin typeface="Arial Narrow" panose="020B0606020202030204" pitchFamily="34" charset="0"/>
              </a:rPr>
              <a:t>(1960) </a:t>
            </a:r>
            <a:r>
              <a:rPr lang="en-GB" sz="2000" b="1" dirty="0">
                <a:latin typeface="Arial Narrow" panose="020B0606020202030204" pitchFamily="34" charset="0"/>
              </a:rPr>
              <a:t>already identifies the core determinants of MNE behaviour </a:t>
            </a:r>
          </a:p>
          <a:p>
            <a:pPr algn="ctr"/>
            <a:endParaRPr lang="en-GB" sz="2000" dirty="0">
              <a:latin typeface="Arial Narrow" panose="020B0606020202030204" pitchFamily="34" charset="0"/>
            </a:endParaRPr>
          </a:p>
          <a:p>
            <a:pPr algn="ctr"/>
            <a:r>
              <a:rPr lang="en-GB" sz="2000" i="1" dirty="0">
                <a:latin typeface="Arial Narrow" panose="020B0606020202030204" pitchFamily="34" charset="0"/>
              </a:rPr>
              <a:t>The International Operations of National Firms: A Study of Direct Foreign Investment </a:t>
            </a:r>
          </a:p>
          <a:p>
            <a:pPr algn="ctr"/>
            <a:endParaRPr lang="en-GB" sz="2000" dirty="0">
              <a:latin typeface="Arial Narrow" panose="020B0606020202030204" pitchFamily="34" charset="0"/>
            </a:endParaRPr>
          </a:p>
          <a:p>
            <a:pPr algn="ctr"/>
            <a:r>
              <a:rPr lang="en-GB" sz="2000" dirty="0">
                <a:latin typeface="Arial Narrow" panose="020B0606020202030204" pitchFamily="34" charset="0"/>
              </a:rPr>
              <a:t>(</a:t>
            </a:r>
            <a:r>
              <a:rPr lang="en-GB" sz="2000" dirty="0" err="1">
                <a:latin typeface="Arial Narrow" panose="020B0606020202030204" pitchFamily="34" charset="0"/>
              </a:rPr>
              <a:t>Ph.D</a:t>
            </a:r>
            <a:r>
              <a:rPr lang="en-GB" sz="2000" dirty="0">
                <a:latin typeface="Arial Narrow" panose="020B0606020202030204" pitchFamily="34" charset="0"/>
              </a:rPr>
              <a:t> Dissertation MIT)</a:t>
            </a:r>
          </a:p>
          <a:p>
            <a:pPr algn="ctr"/>
            <a:endParaRPr lang="en-GB" sz="2000" dirty="0">
              <a:latin typeface="Arial Narrow" panose="020B0606020202030204" pitchFamily="34" charset="0"/>
            </a:endParaRPr>
          </a:p>
          <a:p>
            <a:pPr algn="ctr"/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B454BCA-02EA-123C-AF99-F4843142E90F}"/>
              </a:ext>
            </a:extLst>
          </p:cNvPr>
          <p:cNvSpPr txBox="1"/>
          <p:nvPr/>
        </p:nvSpPr>
        <p:spPr>
          <a:xfrm>
            <a:off x="6192353" y="1250574"/>
            <a:ext cx="5647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latin typeface="Arial Narrow" panose="020B0606020202030204" pitchFamily="34" charset="0"/>
              </a:rPr>
              <a:t>The </a:t>
            </a:r>
            <a:r>
              <a:rPr lang="en-GB" sz="2000" b="1" dirty="0">
                <a:latin typeface="Arial Narrow" panose="020B0606020202030204" pitchFamily="34" charset="0"/>
              </a:rPr>
              <a:t>Marshall Plan </a:t>
            </a:r>
            <a:r>
              <a:rPr lang="en-GB" sz="2000" dirty="0">
                <a:latin typeface="Arial Narrow" panose="020B0606020202030204" pitchFamily="34" charset="0"/>
              </a:rPr>
              <a:t>significantly boosted US Foreign Direct Investment (FDI) and capital in Europe, establishing the </a:t>
            </a:r>
            <a:r>
              <a:rPr lang="en-GB" sz="2000" b="1" dirty="0">
                <a:latin typeface="Arial Narrow" panose="020B0606020202030204" pitchFamily="34" charset="0"/>
              </a:rPr>
              <a:t>United Kingdom as the primary European recipient of US MNEs</a:t>
            </a:r>
          </a:p>
        </p:txBody>
      </p:sp>
    </p:spTree>
    <p:extLst>
      <p:ext uri="{BB962C8B-B14F-4D97-AF65-F5344CB8AC3E}">
        <p14:creationId xmlns:p14="http://schemas.microsoft.com/office/powerpoint/2010/main" val="310981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C50A-5F10-C501-8ADA-0C027DB7C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26A3A092-B250-0AE4-0DED-CC764F5A36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B608D9-6AFC-7EFE-2B0F-DD941BFCC2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0" name="Titolo 2">
            <a:extLst>
              <a:ext uri="{FF2B5EF4-FFF2-40B4-BE49-F238E27FC236}">
                <a16:creationId xmlns:a16="http://schemas.microsoft.com/office/drawing/2014/main" id="{BCDFE2E8-588F-9585-6054-009A1C4B7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03238"/>
            <a:ext cx="11269662" cy="384175"/>
          </a:xfrm>
        </p:spPr>
        <p:txBody>
          <a:bodyPr wrap="square" anchor="b">
            <a:normAutofit/>
          </a:bodyPr>
          <a:lstStyle/>
          <a:p>
            <a:r>
              <a:rPr lang="it-IT" altLang="it-IT" dirty="0"/>
              <a:t>Statistical </a:t>
            </a:r>
            <a:r>
              <a:rPr lang="it-IT" altLang="it-IT" dirty="0" err="1"/>
              <a:t>implications</a:t>
            </a:r>
            <a:r>
              <a:rPr lang="it-IT" altLang="it-IT" dirty="0"/>
              <a:t> from Stephen </a:t>
            </a:r>
            <a:r>
              <a:rPr lang="it-IT" altLang="it-IT" dirty="0" err="1"/>
              <a:t>Hymer’s</a:t>
            </a:r>
            <a:r>
              <a:rPr lang="it-IT" altLang="it-IT" dirty="0"/>
              <a:t> </a:t>
            </a:r>
            <a:r>
              <a:rPr lang="it-IT" altLang="it-IT" dirty="0" err="1"/>
              <a:t>seminal</a:t>
            </a:r>
            <a:r>
              <a:rPr lang="it-IT" altLang="it-IT" dirty="0"/>
              <a:t> paper </a:t>
            </a:r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A4B1C05-ACDF-DC0C-2BA4-1E809840B2B1}"/>
              </a:ext>
            </a:extLst>
          </p:cNvPr>
          <p:cNvSpPr txBox="1"/>
          <p:nvPr/>
        </p:nvSpPr>
        <p:spPr>
          <a:xfrm>
            <a:off x="430301" y="1405216"/>
            <a:ext cx="468630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>
                <a:latin typeface="Arial Narrow" panose="020B0606020202030204" pitchFamily="34" charset="0"/>
              </a:rPr>
              <a:t>Foreign Direct Investment (FDI) are related to </a:t>
            </a:r>
            <a:r>
              <a:rPr lang="en-GB" sz="2000" b="1" dirty="0">
                <a:latin typeface="Arial Narrow" panose="020B0606020202030204" pitchFamily="34" charset="0"/>
              </a:rPr>
              <a:t>real business decisions </a:t>
            </a:r>
            <a:r>
              <a:rPr lang="en-GB" sz="2000" dirty="0">
                <a:latin typeface="Arial Narrow" panose="020B0606020202030204" pitchFamily="34" charset="0"/>
              </a:rPr>
              <a:t>rather than financial market ones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>
                <a:latin typeface="Arial Narrow" panose="020B0606020202030204" pitchFamily="34" charset="0"/>
              </a:rPr>
              <a:t>MNEs are not just bigger but also </a:t>
            </a:r>
            <a:r>
              <a:rPr lang="en-GB" sz="2000" b="1" dirty="0">
                <a:latin typeface="Arial Narrow" panose="020B0606020202030204" pitchFamily="34" charset="0"/>
              </a:rPr>
              <a:t>different from other companies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>
                <a:latin typeface="Arial Narrow" panose="020B0606020202030204" pitchFamily="34" charset="0"/>
              </a:rPr>
              <a:t>They hold a </a:t>
            </a:r>
            <a:r>
              <a:rPr lang="en-GB" sz="2000" b="1" dirty="0">
                <a:latin typeface="Arial Narrow" panose="020B0606020202030204" pitchFamily="34" charset="0"/>
              </a:rPr>
              <a:t>superior technological advantage </a:t>
            </a:r>
            <a:r>
              <a:rPr lang="en-GB" sz="2000" dirty="0">
                <a:latin typeface="Arial Narrow" panose="020B0606020202030204" pitchFamily="34" charset="0"/>
              </a:rPr>
              <a:t>with respect to domestic companies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>
                <a:latin typeface="Arial Narrow" panose="020B0606020202030204" pitchFamily="34" charset="0"/>
              </a:rPr>
              <a:t>They are transnational firms by nature, thus </a:t>
            </a:r>
            <a:r>
              <a:rPr lang="en-GB" sz="2000" b="1" dirty="0">
                <a:latin typeface="Arial Narrow" panose="020B0606020202030204" pitchFamily="34" charset="0"/>
              </a:rPr>
              <a:t>conflicting with national based political power 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ED351AA6-A506-3768-60CE-8E8C0B942BAB}"/>
              </a:ext>
            </a:extLst>
          </p:cNvPr>
          <p:cNvCxnSpPr>
            <a:cxnSpLocks/>
          </p:cNvCxnSpPr>
          <p:nvPr/>
        </p:nvCxnSpPr>
        <p:spPr>
          <a:xfrm>
            <a:off x="5026959" y="1963268"/>
            <a:ext cx="1212476" cy="0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E930215A-505B-FB9E-A1A0-205490BFA1FB}"/>
              </a:ext>
            </a:extLst>
          </p:cNvPr>
          <p:cNvCxnSpPr>
            <a:cxnSpLocks/>
          </p:cNvCxnSpPr>
          <p:nvPr/>
        </p:nvCxnSpPr>
        <p:spPr>
          <a:xfrm>
            <a:off x="4984377" y="3137655"/>
            <a:ext cx="1187823" cy="0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BD7CD870-AF71-A727-402F-F1194B1B9384}"/>
              </a:ext>
            </a:extLst>
          </p:cNvPr>
          <p:cNvCxnSpPr>
            <a:cxnSpLocks/>
          </p:cNvCxnSpPr>
          <p:nvPr/>
        </p:nvCxnSpPr>
        <p:spPr>
          <a:xfrm>
            <a:off x="5009025" y="4043093"/>
            <a:ext cx="1163175" cy="0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647E6B5F-B779-582B-AC19-D2155E1362E1}"/>
              </a:ext>
            </a:extLst>
          </p:cNvPr>
          <p:cNvCxnSpPr>
            <a:cxnSpLocks/>
          </p:cNvCxnSpPr>
          <p:nvPr/>
        </p:nvCxnSpPr>
        <p:spPr>
          <a:xfrm>
            <a:off x="5188320" y="5183851"/>
            <a:ext cx="1165418" cy="0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C904106-6184-B1AC-A970-22D98AAAAA20}"/>
              </a:ext>
            </a:extLst>
          </p:cNvPr>
          <p:cNvSpPr txBox="1"/>
          <p:nvPr/>
        </p:nvSpPr>
        <p:spPr>
          <a:xfrm>
            <a:off x="6367176" y="1707781"/>
            <a:ext cx="5096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Arial Narrow" panose="020B0606020202030204" pitchFamily="34" charset="0"/>
              </a:rPr>
              <a:t>Statistical </a:t>
            </a:r>
            <a:r>
              <a:rPr lang="it-IT" sz="2000" b="1" dirty="0" err="1">
                <a:latin typeface="Arial Narrow" panose="020B0606020202030204" pitchFamily="34" charset="0"/>
              </a:rPr>
              <a:t>unit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definition</a:t>
            </a:r>
            <a:r>
              <a:rPr lang="it-IT" sz="2000" b="1" dirty="0">
                <a:latin typeface="Arial Narrow" panose="020B0606020202030204" pitchFamily="34" charset="0"/>
              </a:rPr>
              <a:t>, link with national BR,  </a:t>
            </a:r>
            <a:r>
              <a:rPr lang="it-IT" sz="2000" b="1" dirty="0" err="1">
                <a:latin typeface="Arial Narrow" panose="020B0606020202030204" pitchFamily="34" charset="0"/>
              </a:rPr>
              <a:t>transational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boundaries</a:t>
            </a:r>
            <a:r>
              <a:rPr lang="it-IT" sz="2000" b="1" dirty="0">
                <a:latin typeface="Arial Narrow" panose="020B0606020202030204" pitchFamily="34" charset="0"/>
              </a:rPr>
              <a:t>? Global BR? 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525408D-A98E-81CE-A1B4-4D6E8CA72BFB}"/>
              </a:ext>
            </a:extLst>
          </p:cNvPr>
          <p:cNvSpPr txBox="1"/>
          <p:nvPr/>
        </p:nvSpPr>
        <p:spPr>
          <a:xfrm>
            <a:off x="6394069" y="2774588"/>
            <a:ext cx="5275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latin typeface="Arial Narrow" panose="020B0606020202030204" pitchFamily="34" charset="0"/>
              </a:rPr>
              <a:t>Globally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integrated</a:t>
            </a:r>
            <a:r>
              <a:rPr lang="it-IT" sz="2000" b="1" dirty="0">
                <a:latin typeface="Arial Narrow" panose="020B0606020202030204" pitchFamily="34" charset="0"/>
              </a:rPr>
              <a:t>: trade in </a:t>
            </a:r>
            <a:r>
              <a:rPr lang="it-IT" sz="2000" b="1" dirty="0" err="1">
                <a:latin typeface="Arial Narrow" panose="020B0606020202030204" pitchFamily="34" charset="0"/>
              </a:rPr>
              <a:t>goods</a:t>
            </a:r>
            <a:r>
              <a:rPr lang="it-IT" sz="2000" b="1" dirty="0">
                <a:latin typeface="Arial Narrow" panose="020B0606020202030204" pitchFamily="34" charset="0"/>
              </a:rPr>
              <a:t>, services </a:t>
            </a:r>
            <a:r>
              <a:rPr lang="it-IT" sz="2000" b="1" dirty="0" err="1">
                <a:latin typeface="Arial Narrow" panose="020B0606020202030204" pitchFamily="34" charset="0"/>
              </a:rPr>
              <a:t>FDIs</a:t>
            </a:r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21BE23B-5373-1B64-46C4-34B121243310}"/>
              </a:ext>
            </a:extLst>
          </p:cNvPr>
          <p:cNvSpPr txBox="1"/>
          <p:nvPr/>
        </p:nvSpPr>
        <p:spPr>
          <a:xfrm>
            <a:off x="6387348" y="3888453"/>
            <a:ext cx="4477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latin typeface="Arial Narrow" panose="020B0606020202030204" pitchFamily="34" charset="0"/>
              </a:rPr>
              <a:t>Crucial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role</a:t>
            </a:r>
            <a:r>
              <a:rPr lang="it-IT" sz="2000" b="1" dirty="0">
                <a:latin typeface="Arial Narrow" panose="020B0606020202030204" pitchFamily="34" charset="0"/>
              </a:rPr>
              <a:t> of R&amp;D and </a:t>
            </a:r>
            <a:r>
              <a:rPr lang="it-IT" sz="2000" b="1" dirty="0" err="1">
                <a:latin typeface="Arial Narrow" panose="020B0606020202030204" pitchFamily="34" charset="0"/>
              </a:rPr>
              <a:t>immaterial</a:t>
            </a:r>
            <a:r>
              <a:rPr lang="it-IT" sz="2000" b="1" dirty="0">
                <a:latin typeface="Arial Narrow" panose="020B0606020202030204" pitchFamily="34" charset="0"/>
              </a:rPr>
              <a:t> assets in </a:t>
            </a:r>
            <a:r>
              <a:rPr lang="it-IT" sz="2000" b="1" dirty="0" err="1">
                <a:latin typeface="Arial Narrow" panose="020B0606020202030204" pitchFamily="34" charset="0"/>
              </a:rPr>
              <a:t>value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added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latin typeface="Arial Narrow" panose="020B0606020202030204" pitchFamily="34" charset="0"/>
              </a:rPr>
              <a:t>creation</a:t>
            </a:r>
            <a:r>
              <a:rPr lang="it-IT" sz="2000" b="1" dirty="0">
                <a:latin typeface="Arial Narrow" panose="020B0606020202030204" pitchFamily="34" charset="0"/>
              </a:rPr>
              <a:t>  </a:t>
            </a:r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6F54374-7787-3179-222A-76A861CFFDE8}"/>
              </a:ext>
            </a:extLst>
          </p:cNvPr>
          <p:cNvSpPr txBox="1"/>
          <p:nvPr/>
        </p:nvSpPr>
        <p:spPr>
          <a:xfrm>
            <a:off x="6420970" y="4928365"/>
            <a:ext cx="51905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Organizational</a:t>
            </a:r>
            <a:r>
              <a:rPr lang="it-IT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it-IT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failure</a:t>
            </a:r>
            <a:r>
              <a:rPr lang="it-IT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:</a:t>
            </a:r>
            <a:r>
              <a:rPr lang="it-IT" sz="2000" b="1" dirty="0">
                <a:latin typeface="Arial Narrow" panose="020B0606020202030204" pitchFamily="34" charset="0"/>
              </a:rPr>
              <a:t>  </a:t>
            </a:r>
            <a:r>
              <a:rPr lang="it-IT" sz="2000" dirty="0">
                <a:latin typeface="Arial Narrow" panose="020B0606020202030204" pitchFamily="34" charset="0"/>
              </a:rPr>
              <a:t>While </a:t>
            </a:r>
            <a:r>
              <a:rPr lang="it-IT" sz="2000" dirty="0" err="1">
                <a:latin typeface="Arial Narrow" panose="020B0606020202030204" pitchFamily="34" charset="0"/>
              </a:rPr>
              <a:t>MNEs</a:t>
            </a:r>
            <a:r>
              <a:rPr lang="it-IT" sz="2000" dirty="0">
                <a:latin typeface="Arial Narrow" panose="020B0606020202030204" pitchFamily="34" charset="0"/>
              </a:rPr>
              <a:t> act </a:t>
            </a:r>
            <a:r>
              <a:rPr lang="it-IT" sz="2000" dirty="0" err="1">
                <a:latin typeface="Arial Narrow" panose="020B0606020202030204" pitchFamily="34" charset="0"/>
              </a:rPr>
              <a:t>globally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as</a:t>
            </a:r>
            <a:r>
              <a:rPr lang="it-IT" sz="2000" dirty="0">
                <a:latin typeface="Arial Narrow" panose="020B0606020202030204" pitchFamily="34" charset="0"/>
              </a:rPr>
              <a:t> a single </a:t>
            </a:r>
            <a:r>
              <a:rPr lang="it-IT" sz="2000" dirty="0" err="1">
                <a:latin typeface="Arial Narrow" panose="020B0606020202030204" pitchFamily="34" charset="0"/>
              </a:rPr>
              <a:t>economic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entity</a:t>
            </a:r>
            <a:r>
              <a:rPr lang="it-IT" sz="2000" dirty="0">
                <a:latin typeface="Arial Narrow" panose="020B0606020202030204" pitchFamily="34" charset="0"/>
              </a:rPr>
              <a:t>,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  <a:r>
              <a:rPr lang="it-IT" sz="2000" dirty="0">
                <a:latin typeface="Arial Narrow" panose="020B0606020202030204" pitchFamily="34" charset="0"/>
              </a:rPr>
              <a:t>NSI can </a:t>
            </a:r>
            <a:r>
              <a:rPr lang="it-IT" sz="2000" dirty="0" err="1">
                <a:latin typeface="Arial Narrow" panose="020B0606020202030204" pitchFamily="34" charset="0"/>
              </a:rPr>
              <a:t>only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collect</a:t>
            </a:r>
            <a:r>
              <a:rPr lang="it-IT" sz="2000" dirty="0">
                <a:latin typeface="Arial Narrow" panose="020B0606020202030204" pitchFamily="34" charset="0"/>
              </a:rPr>
              <a:t> and </a:t>
            </a:r>
            <a:r>
              <a:rPr lang="it-IT" sz="2000" dirty="0" err="1">
                <a:latin typeface="Arial Narrow" panose="020B0606020202030204" pitchFamily="34" charset="0"/>
              </a:rPr>
              <a:t>process</a:t>
            </a:r>
            <a:r>
              <a:rPr lang="it-IT" sz="2000" dirty="0">
                <a:latin typeface="Arial Narrow" panose="020B0606020202030204" pitchFamily="34" charset="0"/>
              </a:rPr>
              <a:t> data </a:t>
            </a:r>
            <a:r>
              <a:rPr lang="it-IT" sz="2000" dirty="0" err="1">
                <a:latin typeface="Arial Narrow" panose="020B0606020202030204" pitchFamily="34" charset="0"/>
              </a:rPr>
              <a:t>based</a:t>
            </a:r>
            <a:r>
              <a:rPr lang="it-IT" sz="2000" dirty="0">
                <a:latin typeface="Arial Narrow" panose="020B0606020202030204" pitchFamily="34" charset="0"/>
              </a:rPr>
              <a:t> on </a:t>
            </a:r>
            <a:r>
              <a:rPr lang="it-IT" sz="2000" dirty="0" err="1">
                <a:latin typeface="Arial Narrow" panose="020B0606020202030204" pitchFamily="34" charset="0"/>
              </a:rPr>
              <a:t>resident</a:t>
            </a:r>
            <a:r>
              <a:rPr lang="it-IT" sz="2000" dirty="0">
                <a:latin typeface="Arial Narrow" panose="020B0606020202030204" pitchFamily="34" charset="0"/>
              </a:rPr>
              <a:t> companies. </a:t>
            </a:r>
          </a:p>
          <a:p>
            <a:endParaRPr lang="it-IT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3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66218-2009-7C95-91B4-4CE53897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7EEFB6D9-8631-0463-45B9-D35A988B82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9B8C5B8-C8B3-5E55-08EB-328D48B011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0" name="Titolo 2">
            <a:extLst>
              <a:ext uri="{FF2B5EF4-FFF2-40B4-BE49-F238E27FC236}">
                <a16:creationId xmlns:a16="http://schemas.microsoft.com/office/drawing/2014/main" id="{3689BC23-34F5-ECAE-B6D5-3E9B2DA0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03238"/>
            <a:ext cx="11269662" cy="384175"/>
          </a:xfrm>
        </p:spPr>
        <p:txBody>
          <a:bodyPr wrap="square" anchor="b">
            <a:normAutofit/>
          </a:bodyPr>
          <a:lstStyle/>
          <a:p>
            <a:r>
              <a:rPr lang="it-IT" altLang="it-IT" dirty="0" err="1"/>
              <a:t>Problems</a:t>
            </a:r>
            <a:r>
              <a:rPr lang="it-IT" altLang="it-IT" dirty="0"/>
              <a:t> </a:t>
            </a:r>
            <a:r>
              <a:rPr lang="it-IT" altLang="it-IT" dirty="0" err="1"/>
              <a:t>related</a:t>
            </a:r>
            <a:r>
              <a:rPr lang="it-IT" altLang="it-IT" dirty="0"/>
              <a:t> to the </a:t>
            </a:r>
            <a:r>
              <a:rPr lang="it-IT" altLang="it-IT" dirty="0" err="1"/>
              <a:t>lack</a:t>
            </a:r>
            <a:r>
              <a:rPr lang="it-IT" altLang="it-IT" dirty="0"/>
              <a:t> of </a:t>
            </a:r>
            <a:r>
              <a:rPr lang="it-IT" altLang="it-IT" dirty="0" err="1"/>
              <a:t>coordination</a:t>
            </a:r>
            <a:r>
              <a:rPr lang="it-IT" altLang="it-IT" dirty="0"/>
              <a:t> in official </a:t>
            </a:r>
            <a:r>
              <a:rPr lang="it-IT" altLang="it-IT" dirty="0" err="1"/>
              <a:t>statistics</a:t>
            </a:r>
            <a:r>
              <a:rPr lang="it-IT" altLang="it-IT" dirty="0"/>
              <a:t>  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2CBAC2-DAB1-081A-20AA-874F73B8F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157" y="1884942"/>
            <a:ext cx="4017182" cy="340648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5C4EB48-DF35-96E0-0677-6E61E5F12C63}"/>
              </a:ext>
            </a:extLst>
          </p:cNvPr>
          <p:cNvSpPr txBox="1"/>
          <p:nvPr/>
        </p:nvSpPr>
        <p:spPr>
          <a:xfrm>
            <a:off x="564775" y="1324532"/>
            <a:ext cx="602428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 Narrow" panose="020B0606020202030204" pitchFamily="34" charset="0"/>
              </a:rPr>
              <a:t>Since most NSI are neither globally coordinated nor internally coordinated across statistical domains to manage MNEs impact on official statistics…</a:t>
            </a: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r>
              <a:rPr lang="en-GB" sz="2000" b="1" dirty="0">
                <a:latin typeface="Arial Narrow" panose="020B0606020202030204" pitchFamily="34" charset="0"/>
              </a:rPr>
              <a:t>Poor management of MNE </a:t>
            </a:r>
            <a:r>
              <a:rPr lang="en-GB" sz="2000" b="1" dirty="0" smtClean="0">
                <a:latin typeface="Arial Narrow" panose="020B0606020202030204" pitchFamily="34" charset="0"/>
              </a:rPr>
              <a:t>data </a:t>
            </a:r>
            <a:r>
              <a:rPr lang="en-GB" sz="2000" b="1" dirty="0">
                <a:latin typeface="Arial Narrow" panose="020B0606020202030204" pitchFamily="34" charset="0"/>
              </a:rPr>
              <a:t>can generate the perfect strike!  </a:t>
            </a:r>
          </a:p>
          <a:p>
            <a:endParaRPr lang="en-GB" sz="2000" b="1" dirty="0">
              <a:latin typeface="Arial Narrow" panose="020B0606020202030204" pitchFamily="34" charset="0"/>
            </a:endParaRPr>
          </a:p>
          <a:p>
            <a:r>
              <a:rPr lang="en-GB" sz="2000" b="1" dirty="0">
                <a:latin typeface="Arial Narrow" panose="020B0606020202030204" pitchFamily="34" charset="0"/>
              </a:rPr>
              <a:t>Macro-level inconsistency                         </a:t>
            </a:r>
            <a:r>
              <a:rPr lang="en-GB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sometimes </a:t>
            </a:r>
          </a:p>
          <a:p>
            <a:endParaRPr lang="en-GB" sz="2000" b="1" dirty="0">
              <a:latin typeface="Arial Narrow" panose="020B0606020202030204" pitchFamily="34" charset="0"/>
            </a:endParaRPr>
          </a:p>
          <a:p>
            <a:r>
              <a:rPr lang="en-GB" sz="2000" b="1" dirty="0">
                <a:latin typeface="Arial Narrow" panose="020B0606020202030204" pitchFamily="34" charset="0"/>
              </a:rPr>
              <a:t>Industry-level inconsistency                     </a:t>
            </a:r>
            <a:r>
              <a:rPr lang="en-GB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often</a:t>
            </a:r>
          </a:p>
          <a:p>
            <a:endParaRPr lang="en-GB" sz="2000" b="1" dirty="0">
              <a:latin typeface="Arial Narrow" panose="020B0606020202030204" pitchFamily="34" charset="0"/>
            </a:endParaRPr>
          </a:p>
          <a:p>
            <a:r>
              <a:rPr lang="en-GB" sz="2000" b="1" dirty="0">
                <a:latin typeface="Arial Narrow" panose="020B0606020202030204" pitchFamily="34" charset="0"/>
              </a:rPr>
              <a:t>Micro-level inconsistency                          </a:t>
            </a:r>
            <a:r>
              <a:rPr lang="en-GB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always?   </a:t>
            </a: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endParaRPr lang="en-GB" sz="2000" dirty="0">
              <a:latin typeface="Arial Narrow" panose="020B0606020202030204" pitchFamily="34" charset="0"/>
            </a:endParaRPr>
          </a:p>
          <a:p>
            <a:endParaRPr lang="en-GB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9AE9122-2901-E46B-09E3-5AE1266E1A1A}"/>
              </a:ext>
            </a:extLst>
          </p:cNvPr>
          <p:cNvSpPr txBox="1"/>
          <p:nvPr/>
        </p:nvSpPr>
        <p:spPr>
          <a:xfrm>
            <a:off x="7124700" y="3667121"/>
            <a:ext cx="1757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Short </a:t>
            </a:r>
            <a:r>
              <a:rPr lang="it-IT" dirty="0" err="1"/>
              <a:t>terms</a:t>
            </a:r>
            <a:r>
              <a:rPr lang="it-IT" dirty="0"/>
              <a:t> </a:t>
            </a:r>
          </a:p>
          <a:p>
            <a:r>
              <a:rPr lang="it-IT" dirty="0"/>
              <a:t>Business </a:t>
            </a:r>
            <a:r>
              <a:rPr lang="it-IT" dirty="0" err="1"/>
              <a:t>statistics</a:t>
            </a:r>
            <a:endParaRPr lang="en-GB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09C1CE7-2166-5FE1-41FE-27ED72897EAE}"/>
              </a:ext>
            </a:extLst>
          </p:cNvPr>
          <p:cNvSpPr txBox="1"/>
          <p:nvPr/>
        </p:nvSpPr>
        <p:spPr>
          <a:xfrm>
            <a:off x="10515615" y="3629021"/>
            <a:ext cx="1757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Busines</a:t>
            </a:r>
            <a:r>
              <a:rPr lang="it-IT" dirty="0"/>
              <a:t> </a:t>
            </a:r>
          </a:p>
          <a:p>
            <a:r>
              <a:rPr lang="it-IT" dirty="0" err="1"/>
              <a:t>statistics</a:t>
            </a:r>
            <a:endParaRPr lang="en-GB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1F77653-049E-69DB-C568-6BAB646D7075}"/>
              </a:ext>
            </a:extLst>
          </p:cNvPr>
          <p:cNvSpPr txBox="1"/>
          <p:nvPr/>
        </p:nvSpPr>
        <p:spPr>
          <a:xfrm>
            <a:off x="10510851" y="2024061"/>
            <a:ext cx="175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National Accounts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64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29A51-CB70-958D-F585-C751DF8E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5A86AA2-A897-119B-9BB1-211E13EC4E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D4C65B-71B9-24DC-F1E5-993D64CC5A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0" name="Titolo 2">
            <a:extLst>
              <a:ext uri="{FF2B5EF4-FFF2-40B4-BE49-F238E27FC236}">
                <a16:creationId xmlns:a16="http://schemas.microsoft.com/office/drawing/2014/main" id="{0FA931D8-8B99-FB46-D08B-E9F1BC28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03238"/>
            <a:ext cx="11269662" cy="384175"/>
          </a:xfrm>
        </p:spPr>
        <p:txBody>
          <a:bodyPr wrap="square" anchor="b">
            <a:normAutofit/>
          </a:bodyPr>
          <a:lstStyle/>
          <a:p>
            <a:r>
              <a:rPr lang="it-IT" altLang="it-IT" dirty="0"/>
              <a:t>Solutions to </a:t>
            </a:r>
            <a:r>
              <a:rPr lang="it-IT" altLang="it-IT" dirty="0" err="1"/>
              <a:t>correctly</a:t>
            </a:r>
            <a:r>
              <a:rPr lang="it-IT" altLang="it-IT" dirty="0"/>
              <a:t> </a:t>
            </a:r>
            <a:r>
              <a:rPr lang="it-IT" altLang="it-IT" dirty="0" err="1"/>
              <a:t>manage</a:t>
            </a:r>
            <a:r>
              <a:rPr lang="it-IT" altLang="it-IT" dirty="0"/>
              <a:t> </a:t>
            </a:r>
            <a:r>
              <a:rPr lang="it-IT" altLang="it-IT" dirty="0" err="1"/>
              <a:t>MNEs</a:t>
            </a:r>
            <a:r>
              <a:rPr lang="it-IT" altLang="it-IT" dirty="0"/>
              <a:t> in official </a:t>
            </a:r>
            <a:r>
              <a:rPr lang="it-IT" altLang="it-IT" dirty="0" err="1"/>
              <a:t>statistics</a:t>
            </a:r>
            <a:r>
              <a:rPr lang="it-IT" altLang="it-IT" dirty="0"/>
              <a:t> 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85856A9-8B6C-9F38-4ADC-F9DABDA76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533" y="1285876"/>
            <a:ext cx="3805514" cy="235155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4CFC76-ACA7-97F5-DF82-B454B33D81DA}"/>
              </a:ext>
            </a:extLst>
          </p:cNvPr>
          <p:cNvSpPr txBox="1"/>
          <p:nvPr/>
        </p:nvSpPr>
        <p:spPr>
          <a:xfrm>
            <a:off x="190138" y="1356266"/>
            <a:ext cx="7801718" cy="549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>
              <a:lnSpc>
                <a:spcPts val="2000"/>
              </a:lnSpc>
            </a:pPr>
            <a:r>
              <a:rPr lang="it-IT" sz="2000" b="1" dirty="0">
                <a:latin typeface="Arial Narrow" panose="020B0606020202030204" pitchFamily="34" charset="0"/>
              </a:rPr>
              <a:t>At the national </a:t>
            </a:r>
            <a:r>
              <a:rPr lang="it-IT" sz="2000" b="1" dirty="0" err="1">
                <a:latin typeface="Arial Narrow" panose="020B0606020202030204" pitchFamily="34" charset="0"/>
              </a:rPr>
              <a:t>level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latin typeface="Arial Narrow" panose="020B0606020202030204" pitchFamily="34" charset="0"/>
              </a:rPr>
              <a:t>NSI </a:t>
            </a:r>
            <a:r>
              <a:rPr lang="it-IT" sz="2000" dirty="0" err="1">
                <a:latin typeface="Arial Narrow" panose="020B0606020202030204" pitchFamily="34" charset="0"/>
              </a:rPr>
              <a:t>Internal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coordination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across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statistical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 smtClean="0">
                <a:latin typeface="Arial Narrow" panose="020B0606020202030204" pitchFamily="34" charset="0"/>
              </a:rPr>
              <a:t>domains</a:t>
            </a:r>
            <a:r>
              <a:rPr lang="it-IT" sz="2000" dirty="0" smtClean="0">
                <a:latin typeface="Arial Narrow" panose="020B0606020202030204" pitchFamily="34" charset="0"/>
              </a:rPr>
              <a:t> = </a:t>
            </a:r>
            <a:r>
              <a:rPr lang="it-IT" sz="2000" b="1" dirty="0" smtClean="0">
                <a:latin typeface="Arial Narrow" panose="020B0606020202030204" pitchFamily="34" charset="0"/>
              </a:rPr>
              <a:t>LCU </a:t>
            </a:r>
            <a:r>
              <a:rPr lang="it-IT" sz="2000" b="1" dirty="0" err="1" smtClean="0">
                <a:latin typeface="Arial Narrow" panose="020B0606020202030204" pitchFamily="34" charset="0"/>
              </a:rPr>
              <a:t>governance</a:t>
            </a:r>
            <a:r>
              <a:rPr lang="it-IT" sz="2000" b="1" dirty="0" smtClean="0">
                <a:latin typeface="Arial Narrow" panose="020B0606020202030204" pitchFamily="34" charset="0"/>
              </a:rPr>
              <a:t> </a:t>
            </a:r>
            <a:endParaRPr lang="it-IT" sz="2000" b="1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latin typeface="Arial Narrow" panose="020B0606020202030204" pitchFamily="34" charset="0"/>
              </a:rPr>
              <a:t>Exchange of micro-data inside NSI </a:t>
            </a:r>
            <a:r>
              <a:rPr lang="it-IT" sz="2000" dirty="0" err="1" smtClean="0">
                <a:latin typeface="Arial Narrow" panose="020B0606020202030204" pitchFamily="34" charset="0"/>
              </a:rPr>
              <a:t>across</a:t>
            </a:r>
            <a:r>
              <a:rPr lang="it-IT" sz="2000" dirty="0" smtClean="0">
                <a:latin typeface="Arial Narrow" panose="020B0606020202030204" pitchFamily="34" charset="0"/>
              </a:rPr>
              <a:t> </a:t>
            </a:r>
            <a:r>
              <a:rPr lang="it-IT" sz="2000" dirty="0" err="1" smtClean="0">
                <a:latin typeface="Arial Narrow" panose="020B0606020202030204" pitchFamily="34" charset="0"/>
              </a:rPr>
              <a:t>domains</a:t>
            </a:r>
            <a:r>
              <a:rPr lang="it-IT" sz="2000" dirty="0" smtClean="0">
                <a:latin typeface="Arial Narrow" panose="020B0606020202030204" pitchFamily="34" charset="0"/>
              </a:rPr>
              <a:t> = </a:t>
            </a:r>
            <a:r>
              <a:rPr lang="it-IT" sz="2000" b="1" dirty="0" smtClean="0">
                <a:latin typeface="Arial Narrow" panose="020B0606020202030204" pitchFamily="34" charset="0"/>
              </a:rPr>
              <a:t>LCU </a:t>
            </a:r>
            <a:r>
              <a:rPr lang="it-IT" sz="2000" b="1" dirty="0" smtClean="0">
                <a:latin typeface="Arial Narrow" panose="020B0606020202030204" pitchFamily="34" charset="0"/>
              </a:rPr>
              <a:t>data </a:t>
            </a:r>
            <a:r>
              <a:rPr lang="it-IT" sz="2000" b="1" dirty="0" err="1" smtClean="0">
                <a:latin typeface="Arial Narrow" panose="020B0606020202030204" pitchFamily="34" charset="0"/>
              </a:rPr>
              <a:t>platform</a:t>
            </a:r>
            <a:endParaRPr lang="it-IT" sz="2000" b="1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 err="1">
                <a:latin typeface="Arial Narrow" panose="020B0606020202030204" pitchFamily="34" charset="0"/>
              </a:rPr>
              <a:t>Economic</a:t>
            </a:r>
            <a:r>
              <a:rPr lang="it-IT" sz="2000" dirty="0">
                <a:latin typeface="Arial Narrow" panose="020B0606020202030204" pitchFamily="34" charset="0"/>
              </a:rPr>
              <a:t>, </a:t>
            </a:r>
            <a:r>
              <a:rPr lang="it-IT" sz="2000" dirty="0" err="1">
                <a:latin typeface="Arial Narrow" panose="020B0606020202030204" pitchFamily="34" charset="0"/>
              </a:rPr>
              <a:t>statistical</a:t>
            </a:r>
            <a:r>
              <a:rPr lang="it-IT" sz="2000" dirty="0">
                <a:latin typeface="Arial Narrow" panose="020B0606020202030204" pitchFamily="34" charset="0"/>
              </a:rPr>
              <a:t> and </a:t>
            </a:r>
            <a:r>
              <a:rPr lang="it-IT" sz="2000" dirty="0" err="1">
                <a:latin typeface="Arial Narrow" panose="020B0606020202030204" pitchFamily="34" charset="0"/>
              </a:rPr>
              <a:t>legal</a:t>
            </a:r>
            <a:r>
              <a:rPr lang="it-IT" sz="2000" dirty="0">
                <a:latin typeface="Arial Narrow" panose="020B0606020202030204" pitchFamily="34" charset="0"/>
              </a:rPr>
              <a:t> knowledge to </a:t>
            </a:r>
            <a:r>
              <a:rPr lang="it-IT" sz="2000" dirty="0" err="1">
                <a:latin typeface="Arial Narrow" panose="020B0606020202030204" pitchFamily="34" charset="0"/>
              </a:rPr>
              <a:t>correctly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understand</a:t>
            </a:r>
            <a:r>
              <a:rPr lang="it-IT" sz="2000" dirty="0">
                <a:latin typeface="Arial Narrow" panose="020B0606020202030204" pitchFamily="34" charset="0"/>
              </a:rPr>
              <a:t> and </a:t>
            </a:r>
            <a:endParaRPr lang="it-IT" sz="2000" dirty="0" smtClean="0">
              <a:latin typeface="Arial Narrow" panose="020B0606020202030204" pitchFamily="34" charset="0"/>
            </a:endParaRPr>
          </a:p>
          <a:p>
            <a:pPr>
              <a:lnSpc>
                <a:spcPts val="2000"/>
              </a:lnSpc>
            </a:pP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smtClean="0">
                <a:latin typeface="Arial Narrow" panose="020B0606020202030204" pitchFamily="34" charset="0"/>
              </a:rPr>
              <a:t>     </a:t>
            </a:r>
            <a:r>
              <a:rPr lang="it-IT" sz="2000" dirty="0" err="1" smtClean="0">
                <a:latin typeface="Arial Narrow" panose="020B0606020202030204" pitchFamily="34" charset="0"/>
              </a:rPr>
              <a:t>classify</a:t>
            </a:r>
            <a:r>
              <a:rPr lang="it-IT" sz="2000" dirty="0" smtClean="0">
                <a:latin typeface="Arial Narrow" panose="020B0606020202030204" pitchFamily="34" charset="0"/>
              </a:rPr>
              <a:t> </a:t>
            </a:r>
            <a:r>
              <a:rPr lang="it-IT" sz="2000" dirty="0">
                <a:latin typeface="Arial Narrow" panose="020B0606020202030204" pitchFamily="34" charset="0"/>
              </a:rPr>
              <a:t>data </a:t>
            </a:r>
            <a:r>
              <a:rPr lang="it-IT" sz="2000" dirty="0" smtClean="0">
                <a:latin typeface="Arial Narrow" panose="020B0606020202030204" pitchFamily="34" charset="0"/>
              </a:rPr>
              <a:t>=</a:t>
            </a:r>
            <a:r>
              <a:rPr lang="it-IT" sz="2000" b="1" dirty="0" smtClean="0">
                <a:latin typeface="Arial Narrow" panose="020B0606020202030204" pitchFamily="34" charset="0"/>
              </a:rPr>
              <a:t>LCU </a:t>
            </a:r>
            <a:r>
              <a:rPr lang="it-IT" sz="2000" b="1" dirty="0" err="1" smtClean="0">
                <a:latin typeface="Arial Narrow" panose="020B0606020202030204" pitchFamily="34" charset="0"/>
              </a:rPr>
              <a:t>knowledge</a:t>
            </a:r>
            <a:r>
              <a:rPr lang="it-IT" sz="2000" b="1" dirty="0" smtClean="0">
                <a:latin typeface="Arial Narrow" panose="020B0606020202030204" pitchFamily="34" charset="0"/>
              </a:rPr>
              <a:t> intensive team</a:t>
            </a:r>
          </a:p>
          <a:p>
            <a:pPr>
              <a:lnSpc>
                <a:spcPts val="2000"/>
              </a:lnSpc>
            </a:pPr>
            <a:endParaRPr lang="it-IT" sz="2000" b="1" dirty="0" smtClean="0">
              <a:latin typeface="Arial Narrow" panose="020B0606020202030204" pitchFamily="34" charset="0"/>
            </a:endParaRPr>
          </a:p>
          <a:p>
            <a:pPr marL="342900" indent="-34290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Arial Narrow" panose="020B0606020202030204" pitchFamily="34" charset="0"/>
              </a:rPr>
              <a:t>Knowledge share with </a:t>
            </a:r>
            <a:r>
              <a:rPr lang="en-US" sz="2000" dirty="0" err="1" smtClean="0">
                <a:latin typeface="Arial Narrow" panose="020B0606020202030204" pitchFamily="34" charset="0"/>
              </a:rPr>
              <a:t>NSI,Central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Bank,Ministry</a:t>
            </a:r>
            <a:r>
              <a:rPr lang="en-US" sz="2000" dirty="0">
                <a:latin typeface="Arial Narrow" panose="020B0606020202030204" pitchFamily="34" charset="0"/>
              </a:rPr>
              <a:t> of Finance, </a:t>
            </a:r>
            <a:r>
              <a:rPr lang="en-US" sz="2000" dirty="0" smtClean="0">
                <a:latin typeface="Arial Narrow" panose="020B0606020202030204" pitchFamily="34" charset="0"/>
              </a:rPr>
              <a:t>Industrial associations given </a:t>
            </a:r>
            <a:r>
              <a:rPr lang="en-US" sz="2000" dirty="0">
                <a:latin typeface="Arial Narrow" panose="020B0606020202030204" pitchFamily="34" charset="0"/>
              </a:rPr>
              <a:t>confidentiality </a:t>
            </a:r>
            <a:r>
              <a:rPr lang="en-US" sz="2000" dirty="0" smtClean="0">
                <a:latin typeface="Arial Narrow" panose="020B0606020202030204" pitchFamily="34" charset="0"/>
              </a:rPr>
              <a:t>constrains = </a:t>
            </a:r>
            <a:r>
              <a:rPr lang="en-US" sz="2000" b="1" dirty="0" smtClean="0">
                <a:latin typeface="Arial Narrow" panose="020B0606020202030204" pitchFamily="34" charset="0"/>
              </a:rPr>
              <a:t>LCU institutional cooperation </a:t>
            </a:r>
            <a:endParaRPr lang="it-IT" sz="2000" b="1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>
              <a:lnSpc>
                <a:spcPts val="2000"/>
              </a:lnSpc>
            </a:pPr>
            <a:r>
              <a:rPr lang="it-IT" sz="2000" b="1" dirty="0">
                <a:latin typeface="Arial Narrow" panose="020B0606020202030204" pitchFamily="34" charset="0"/>
              </a:rPr>
              <a:t>At the global </a:t>
            </a:r>
            <a:r>
              <a:rPr lang="it-IT" sz="2000" b="1" dirty="0" err="1">
                <a:latin typeface="Arial Narrow" panose="020B0606020202030204" pitchFamily="34" charset="0"/>
              </a:rPr>
              <a:t>level</a:t>
            </a:r>
            <a:r>
              <a:rPr lang="it-IT" sz="2000" b="1" dirty="0">
                <a:latin typeface="Arial Narrow" panose="020B0606020202030204" pitchFamily="34" charset="0"/>
              </a:rPr>
              <a:t> </a:t>
            </a:r>
          </a:p>
          <a:p>
            <a:pPr marL="36000">
              <a:lnSpc>
                <a:spcPts val="2000"/>
              </a:lnSpc>
            </a:pPr>
            <a:endParaRPr lang="it-IT" sz="2000" b="1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latin typeface="Arial Narrow" panose="020B0606020202030204" pitchFamily="34" charset="0"/>
              </a:rPr>
              <a:t> Manual for </a:t>
            </a:r>
            <a:r>
              <a:rPr lang="it-IT" sz="2000" dirty="0" err="1">
                <a:latin typeface="Arial Narrow" panose="020B0606020202030204" pitchFamily="34" charset="0"/>
              </a:rPr>
              <a:t>guidelines</a:t>
            </a:r>
            <a:r>
              <a:rPr lang="it-IT" sz="2000" dirty="0">
                <a:latin typeface="Arial Narrow" panose="020B0606020202030204" pitchFamily="34" charset="0"/>
              </a:rPr>
              <a:t> and sharing of best practices </a:t>
            </a: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latin typeface="Arial Narrow" panose="020B0606020202030204" pitchFamily="34" charset="0"/>
              </a:rPr>
              <a:t>Use of </a:t>
            </a:r>
            <a:r>
              <a:rPr lang="it-IT" sz="2000" dirty="0" err="1">
                <a:latin typeface="Arial Narrow" panose="020B0606020202030204" pitchFamily="34" charset="0"/>
              </a:rPr>
              <a:t>pubblic</a:t>
            </a:r>
            <a:r>
              <a:rPr lang="it-IT" sz="2000" dirty="0">
                <a:latin typeface="Arial Narrow" panose="020B0606020202030204" pitchFamily="34" charset="0"/>
              </a:rPr>
              <a:t> </a:t>
            </a:r>
            <a:r>
              <a:rPr lang="it-IT" sz="2000" dirty="0" err="1">
                <a:latin typeface="Arial Narrow" panose="020B0606020202030204" pitchFamily="34" charset="0"/>
              </a:rPr>
              <a:t>available</a:t>
            </a:r>
            <a:r>
              <a:rPr lang="it-IT" sz="2000" dirty="0">
                <a:latin typeface="Arial Narrow" panose="020B0606020202030204" pitchFamily="34" charset="0"/>
              </a:rPr>
              <a:t> micro data </a:t>
            </a:r>
            <a:r>
              <a:rPr lang="it-IT" sz="2000" dirty="0" smtClean="0">
                <a:latin typeface="Arial Narrow" panose="020B0606020202030204" pitchFamily="34" charset="0"/>
              </a:rPr>
              <a:t>(</a:t>
            </a:r>
            <a:r>
              <a:rPr lang="it-IT" sz="2000" dirty="0" err="1" smtClean="0">
                <a:latin typeface="Arial Narrow" panose="020B0606020202030204" pitchFamily="34" charset="0"/>
              </a:rPr>
              <a:t>unique</a:t>
            </a:r>
            <a:r>
              <a:rPr lang="it-IT" sz="2000" dirty="0" smtClean="0">
                <a:latin typeface="Arial Narrow" panose="020B0606020202030204" pitchFamily="34" charset="0"/>
              </a:rPr>
              <a:t> </a:t>
            </a:r>
            <a:r>
              <a:rPr lang="it-IT" sz="2000" dirty="0" err="1" smtClean="0">
                <a:latin typeface="Arial Narrow" panose="020B0606020202030204" pitchFamily="34" charset="0"/>
              </a:rPr>
              <a:t>identifier</a:t>
            </a:r>
            <a:r>
              <a:rPr lang="it-IT" sz="2000" dirty="0" smtClean="0">
                <a:latin typeface="Arial Narrow" panose="020B0606020202030204" pitchFamily="34" charset="0"/>
              </a:rPr>
              <a:t>) </a:t>
            </a:r>
            <a:r>
              <a:rPr lang="it-IT" sz="2000" dirty="0" err="1" smtClean="0">
                <a:latin typeface="Arial Narrow" panose="020B0606020202030204" pitchFamily="34" charset="0"/>
              </a:rPr>
              <a:t>linked</a:t>
            </a:r>
            <a:r>
              <a:rPr lang="it-IT" sz="2000" dirty="0" smtClean="0">
                <a:latin typeface="Arial Narrow" panose="020B0606020202030204" pitchFamily="34" charset="0"/>
              </a:rPr>
              <a:t> </a:t>
            </a:r>
            <a:r>
              <a:rPr lang="it-IT" sz="2000" dirty="0">
                <a:latin typeface="Arial Narrow" panose="020B0606020202030204" pitchFamily="34" charset="0"/>
              </a:rPr>
              <a:t>to a </a:t>
            </a:r>
            <a:endParaRPr lang="it-IT" sz="2000" dirty="0" smtClean="0">
              <a:latin typeface="Arial Narrow" panose="020B0606020202030204" pitchFamily="34" charset="0"/>
            </a:endParaRPr>
          </a:p>
          <a:p>
            <a:pPr>
              <a:lnSpc>
                <a:spcPts val="2000"/>
              </a:lnSpc>
            </a:pPr>
            <a:r>
              <a:rPr lang="it-IT" sz="2000" dirty="0" smtClean="0">
                <a:latin typeface="Arial Narrow" panose="020B0606020202030204" pitchFamily="34" charset="0"/>
              </a:rPr>
              <a:t>    global business </a:t>
            </a:r>
            <a:r>
              <a:rPr lang="it-IT" sz="2000" dirty="0" err="1">
                <a:latin typeface="Arial Narrow" panose="020B0606020202030204" pitchFamily="34" charset="0"/>
              </a:rPr>
              <a:t>register</a:t>
            </a:r>
            <a:r>
              <a:rPr lang="it-IT" sz="2000" dirty="0">
                <a:latin typeface="Arial Narrow" panose="020B0606020202030204" pitchFamily="34" charset="0"/>
              </a:rPr>
              <a:t> (OECD, </a:t>
            </a:r>
            <a:r>
              <a:rPr lang="it-IT" sz="2000" dirty="0" smtClean="0">
                <a:latin typeface="Arial Narrow" panose="020B0606020202030204" pitchFamily="34" charset="0"/>
              </a:rPr>
              <a:t>UN</a:t>
            </a:r>
            <a:r>
              <a:rPr lang="it-IT" sz="2000" dirty="0">
                <a:latin typeface="Arial Narrow" panose="020B0606020202030204" pitchFamily="34" charset="0"/>
              </a:rPr>
              <a:t>, commercial databases)</a:t>
            </a: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endParaRPr lang="it-IT" sz="2000" dirty="0">
              <a:latin typeface="Arial Narrow" panose="020B0606020202030204" pitchFamily="34" charset="0"/>
            </a:endParaRPr>
          </a:p>
          <a:p>
            <a:pPr marL="36000" indent="-285750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latin typeface="Arial Narrow" panose="020B0606020202030204" pitchFamily="34" charset="0"/>
              </a:rPr>
              <a:t>Establishment of  a global network of </a:t>
            </a:r>
            <a:r>
              <a:rPr lang="it-IT" sz="2000" dirty="0" err="1" smtClean="0">
                <a:latin typeface="Arial Narrow" panose="020B0606020202030204" pitchFamily="34" charset="0"/>
              </a:rPr>
              <a:t>LCUs</a:t>
            </a:r>
            <a:r>
              <a:rPr lang="it-IT" sz="2000" dirty="0" smtClean="0">
                <a:latin typeface="Arial Narrow" panose="020B0606020202030204" pitchFamily="34" charset="0"/>
              </a:rPr>
              <a:t> (EU </a:t>
            </a:r>
            <a:r>
              <a:rPr lang="it-IT" sz="2000" dirty="0" err="1" smtClean="0">
                <a:latin typeface="Arial Narrow" panose="020B0606020202030204" pitchFamily="34" charset="0"/>
              </a:rPr>
              <a:t>as</a:t>
            </a:r>
            <a:r>
              <a:rPr lang="it-IT" sz="2000" dirty="0" smtClean="0">
                <a:latin typeface="Arial Narrow" panose="020B0606020202030204" pitchFamily="34" charset="0"/>
              </a:rPr>
              <a:t> a business case)</a:t>
            </a:r>
            <a:endParaRPr lang="it-IT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57960AA-595F-6BB0-F690-D4D135975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608" y="3979792"/>
            <a:ext cx="3855070" cy="215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57493-CE83-4A58-B836-860B262B8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2797" y="2915433"/>
            <a:ext cx="5624623" cy="423612"/>
          </a:xfrm>
        </p:spPr>
        <p:txBody>
          <a:bodyPr/>
          <a:lstStyle/>
          <a:p>
            <a:r>
              <a:rPr lang="it-IT" dirty="0"/>
              <a:t>STEFANO </a:t>
            </a:r>
            <a:r>
              <a:rPr lang="it-IT" dirty="0" smtClean="0"/>
              <a:t>MENGHINELLO </a:t>
            </a:r>
            <a:r>
              <a:rPr lang="it-IT" dirty="0"/>
              <a:t>stefano.menghinello@istat.it</a:t>
            </a: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463786" y="242422"/>
            <a:ext cx="11283042" cy="1839433"/>
          </a:xfrm>
        </p:spPr>
        <p:txBody>
          <a:bodyPr/>
          <a:lstStyle/>
          <a:p>
            <a:r>
              <a:rPr lang="it-IT" sz="4400" dirty="0" err="1" smtClean="0"/>
              <a:t>Let’s</a:t>
            </a:r>
            <a:r>
              <a:rPr lang="it-IT" sz="4400" dirty="0" smtClean="0"/>
              <a:t> start </a:t>
            </a:r>
            <a:r>
              <a:rPr lang="it-IT" sz="4400" dirty="0" err="1" smtClean="0"/>
              <a:t>together</a:t>
            </a:r>
            <a:r>
              <a:rPr lang="it-IT" sz="4400" dirty="0" smtClean="0"/>
              <a:t> the data </a:t>
            </a:r>
            <a:r>
              <a:rPr lang="it-IT" sz="4400" dirty="0" err="1" smtClean="0"/>
              <a:t>journey</a:t>
            </a:r>
            <a:r>
              <a:rPr lang="it-IT" sz="4400" dirty="0" smtClean="0"/>
              <a:t> for a global economy!</a:t>
            </a:r>
            <a:endParaRPr lang="it-IT" sz="4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02" y="2304288"/>
            <a:ext cx="4733750" cy="315829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 rot="760812">
            <a:off x="2738850" y="4529557"/>
            <a:ext cx="965937" cy="369332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  LCU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54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nco puntato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Centenario (2).potx" id="{9EB8F507-93FE-4B49-BBEB-CC40C907AC75}" vid="{5B3A912F-33E1-47E9-8FF6-4B7B68C4F7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80A3217F49B144DBFF26A2A09CA4710" ma:contentTypeVersion="0" ma:contentTypeDescription="Creare un nuovo documento." ma:contentTypeScope="" ma:versionID="948785bb2691786c0d9917e7522d6e6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4353eee5fe7ae2043b0d0bd8d80189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9C238D-4D5C-4783-820B-4854DCE45D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882DF9-D254-46C4-8DCE-58B562E655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EF378BC-F4D0-4510-B4EC-07B6EFE18CF8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Centenario</Template>
  <TotalTime>24</TotalTime>
  <Words>433</Words>
  <Application>Microsoft Office PowerPoint</Application>
  <PresentationFormat>Widescreen</PresentationFormat>
  <Paragraphs>77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Arial</vt:lpstr>
      <vt:lpstr>Arial Narrow</vt:lpstr>
      <vt:lpstr>Calibri</vt:lpstr>
      <vt:lpstr>Courier New</vt:lpstr>
      <vt:lpstr>Gill Sans MT</vt:lpstr>
      <vt:lpstr>Wingdings</vt:lpstr>
      <vt:lpstr>Wingdings 2</vt:lpstr>
      <vt:lpstr>elenco puntato</vt:lpstr>
      <vt:lpstr> Scene-setting of Webinar 1   </vt:lpstr>
      <vt:lpstr>Some insights from the MNEs history and literature</vt:lpstr>
      <vt:lpstr>Statistical implications from Stephen Hymer’s seminal paper </vt:lpstr>
      <vt:lpstr>Problems related to the lack of coordination in official statistics  </vt:lpstr>
      <vt:lpstr>Solutions to correctly manage MNEs in official statistics </vt:lpstr>
      <vt:lpstr>Let’s start together the data journey for a global economy!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Scene-setting of Webinar 1:   An end-to-end walk through the data journey for a global economy</dc:title>
  <dc:creator>Stefano Menghinello</dc:creator>
  <cp:lastModifiedBy>Stefano Menghinello</cp:lastModifiedBy>
  <cp:revision>34</cp:revision>
  <dcterms:created xsi:type="dcterms:W3CDTF">2026-06-15T15:53:19Z</dcterms:created>
  <dcterms:modified xsi:type="dcterms:W3CDTF">2026-06-16T09:27:30Z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0x010100980A3217F49B144DBFF26A2A09CA4710</vt:lpwstr>
  </property>
  <property fmtid="{D5CDD505-2E9C-101B-9397-08002B2CF9AE}" pid="3" name="_dlc_DocIdItemGuid">
    <vt:lpwstr>01bbfd09-35f5-4720-8777-8e3977c2110b</vt:lpwstr>
  </property>
  <property fmtid="{D5CDD505-2E9C-101B-9397-08002B2CF9AE}" pid="4" name="Order">
    <vt:r8>17400</vt:r8>
  </property>
  <property fmtid="{D5CDD505-2E9C-101B-9397-08002B2CF9AE}" pid="5" name="Template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